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5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550" r:id="rId16"/>
    <p:sldId id="553" r:id="rId17"/>
    <p:sldId id="554" r:id="rId18"/>
    <p:sldId id="558" r:id="rId19"/>
    <p:sldId id="500" r:id="rId20"/>
    <p:sldId id="420" r:id="rId21"/>
    <p:sldId id="487" r:id="rId22"/>
    <p:sldId id="442" r:id="rId23"/>
    <p:sldId id="444" r:id="rId24"/>
    <p:sldId id="556" r:id="rId25"/>
    <p:sldId id="448" r:id="rId26"/>
    <p:sldId id="453" r:id="rId27"/>
    <p:sldId id="557" r:id="rId28"/>
    <p:sldId id="497" r:id="rId29"/>
    <p:sldId id="505" r:id="rId30"/>
    <p:sldId id="506" r:id="rId31"/>
    <p:sldId id="499" r:id="rId32"/>
    <p:sldId id="509" r:id="rId33"/>
    <p:sldId id="476" r:id="rId34"/>
    <p:sldId id="545" r:id="rId35"/>
    <p:sldId id="546" r:id="rId36"/>
    <p:sldId id="478" r:id="rId37"/>
    <p:sldId id="480" r:id="rId38"/>
    <p:sldId id="479" r:id="rId39"/>
    <p:sldId id="404" r:id="rId40"/>
    <p:sldId id="481" r:id="rId41"/>
    <p:sldId id="552" r:id="rId42"/>
    <p:sldId id="551" r:id="rId43"/>
    <p:sldId id="547" r:id="rId4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7" autoAdjust="0"/>
    <p:restoredTop sz="94669"/>
  </p:normalViewPr>
  <p:slideViewPr>
    <p:cSldViewPr snapToGrid="0">
      <p:cViewPr varScale="1">
        <p:scale>
          <a:sx n="101" d="100"/>
          <a:sy n="101" d="100"/>
        </p:scale>
        <p:origin x="1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6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1D-E94D-9653-CC76B4017B7F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1D-E94D-9653-CC76B4017B7F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1D-E94D-9653-CC76B4017B7F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1D-E94D-9653-CC76B4017B7F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1D-E94D-9653-CC76B4017B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E-DC4B-AEEE-5D2F84764888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E-DC4B-AEEE-5D2F84764888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4E-DC4B-AEEE-5D2F84764888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4E-DC4B-AEEE-5D2F84764888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4E-DC4B-AEEE-5D2F84764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10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E2-C145-B4DD-0913E554A7B5}"/>
            </c:ext>
          </c:extLst>
        </c:ser>
        <c:ser>
          <c:idx val="1"/>
          <c:order val="1"/>
          <c:tx>
            <c:strRef>
              <c:f>Foglio1!$X$13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Foglio1!$X$14:$X$23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E2-C145-B4DD-0913E554A7B5}"/>
            </c:ext>
          </c:extLst>
        </c:ser>
        <c:ser>
          <c:idx val="2"/>
          <c:order val="2"/>
          <c:tx>
            <c:strRef>
              <c:f>Foglio1!$Y$13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Foglio1!$Y$14:$Y$23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E2-C145-B4DD-0913E554A7B5}"/>
            </c:ext>
          </c:extLst>
        </c:ser>
        <c:ser>
          <c:idx val="3"/>
          <c:order val="3"/>
          <c:tx>
            <c:strRef>
              <c:f>Foglio1!$Z$13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Foglio1!$Z$14:$Z$23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E2-C145-B4DD-0913E554A7B5}"/>
            </c:ext>
          </c:extLst>
        </c:ser>
        <c:ser>
          <c:idx val="4"/>
          <c:order val="4"/>
          <c:tx>
            <c:strRef>
              <c:f>Foglio1!$AA$13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Foglio1!$AA$14:$AA$23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E2-C145-B4DD-0913E554A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7040656"/>
        <c:axId val="1986415760"/>
      </c:barChart>
      <c:catAx>
        <c:axId val="198704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6415760"/>
        <c:crosses val="autoZero"/>
        <c:auto val="1"/>
        <c:lblAlgn val="ctr"/>
        <c:lblOffset val="100"/>
        <c:noMultiLvlLbl val="0"/>
      </c:catAx>
      <c:valAx>
        <c:axId val="1986415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704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1-D64F-8613-F951BF5324C1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D1-D64F-8613-F951BF5324C1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D1-D64F-8613-F951BF5324C1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D1-D64F-8613-F951BF5324C1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D1-D64F-8613-F951BF5324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F-8D4E-87AE-26CAEC814884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3F-8D4E-87AE-26CAEC814884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3F-8D4E-87AE-26CAEC814884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3F-8D4E-87AE-26CAEC814884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3F-8D4E-87AE-26CAEC814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6-B74D-B7BA-C1517C2CFDDB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D6-B74D-B7BA-C1517C2CFDDB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D6-B74D-B7BA-C1517C2CFD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AD6-B74D-B7BA-C1517C2CFD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Docente 3</c:v>
                </c:pt>
              </c:strCache>
            </c:strRef>
          </c:tx>
          <c:spPr>
            <a:gradFill>
              <a:gsLst>
                <a:gs pos="75000">
                  <a:srgbClr val="FFC000"/>
                </a:gs>
                <a:gs pos="50000">
                  <a:srgbClr val="FFFF00"/>
                </a:gs>
                <a:gs pos="0">
                  <a:srgbClr val="00B05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gradFill>
                <a:gsLst>
                  <a:gs pos="50000">
                    <a:srgbClr val="FFC000"/>
                  </a:gs>
                  <a:gs pos="0">
                    <a:srgbClr val="FFFF0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D6-B74D-B7BA-C1517C2CFDDB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00B05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3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D6-B74D-B7BA-C1517C2CFD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Docente 4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AD6-B74D-B7BA-C1517C2CF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00417328"/>
        <c:axId val="2000361520"/>
      </c:barChart>
      <c:catAx>
        <c:axId val="200041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361520"/>
        <c:crosses val="autoZero"/>
        <c:auto val="1"/>
        <c:lblAlgn val="ctr"/>
        <c:lblOffset val="100"/>
        <c:noMultiLvlLbl val="0"/>
      </c:catAx>
      <c:valAx>
        <c:axId val="200036152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41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Foglio1!$O$16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Foglio1!$O$17:$O$26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3-9945-A3F9-364FF65E0415}"/>
            </c:ext>
          </c:extLst>
        </c:ser>
        <c:ser>
          <c:idx val="1"/>
          <c:order val="1"/>
          <c:tx>
            <c:strRef>
              <c:f>Foglio1!$P$16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3-9945-A3F9-364FF65E0415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3-9945-A3F9-364FF65E0415}"/>
              </c:ext>
            </c:extLst>
          </c:dPt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Foglio1!$P$17:$P$26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73-9945-A3F9-364FF65E0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76876320"/>
        <c:axId val="1951348816"/>
      </c:barChart>
      <c:catAx>
        <c:axId val="197687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51348816"/>
        <c:crosses val="autoZero"/>
        <c:auto val="1"/>
        <c:lblAlgn val="ctr"/>
        <c:lblOffset val="100"/>
        <c:noMultiLvlLbl val="0"/>
      </c:catAx>
      <c:valAx>
        <c:axId val="195134881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687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996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973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5953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82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501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955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109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0338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Risultati Primo impatto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796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967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825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322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03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01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147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7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749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31/05/21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hart" Target="../charts/char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ten-usability-heuristic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ability.gov/how-to-and--tools/methods/system-usability-scale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572000" y="4755996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93452"/>
              <a:ext cx="3604334" cy="697482"/>
              <a:chOff x="4572000" y="4582993"/>
              <a:chExt cx="3604334" cy="697482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52276" y="4582993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622BCBA-A025-4E32-B4B7-A83D2BFC4C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0" t="13973" r="16104" b="6987"/>
          <a:stretch/>
        </p:blipFill>
        <p:spPr>
          <a:xfrm>
            <a:off x="205734" y="3056541"/>
            <a:ext cx="410846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25DA4A7-FD8D-4A5B-B6B7-81F4A9E2DE4D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stato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1BA7B5-87BC-43F3-AF7E-FED124560DD3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stato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A28702-2A5D-4DB1-9F1C-5150F52369E0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C2DFDA06-4073-445A-8521-C74336A09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799" y="1306797"/>
            <a:ext cx="6534488" cy="47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(SUS)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0" y="1684289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46" y="3228785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91343" y="23956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97443" y="4349172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EC954C46-5C71-E544-ADAF-936518244232}"/>
              </a:ext>
            </a:extLst>
          </p:cNvPr>
          <p:cNvSpPr/>
          <p:nvPr/>
        </p:nvSpPr>
        <p:spPr>
          <a:xfrm>
            <a:off x="853141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GIOCO</a:t>
            </a:r>
          </a:p>
        </p:txBody>
      </p:sp>
    </p:spTree>
    <p:extLst>
      <p:ext uri="{BB962C8B-B14F-4D97-AF65-F5344CB8AC3E}">
        <p14:creationId xmlns:p14="http://schemas.microsoft.com/office/powerpoint/2010/main" val="562812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(SUS)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0" y="1684289"/>
            <a:ext cx="2416629" cy="5594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37" y="3085978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46" y="3228785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91343" y="23956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86339" y="1688295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744533" y="2382115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97443" y="4349172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327264" y="435112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288522" y="5421604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CE6685C5-7BB4-5C4C-B86F-6CC79F573842}"/>
              </a:ext>
            </a:extLst>
          </p:cNvPr>
          <p:cNvSpPr/>
          <p:nvPr/>
        </p:nvSpPr>
        <p:spPr>
          <a:xfrm>
            <a:off x="3834333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IMPOSTAZIONI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EC954C46-5C71-E544-ADAF-936518244232}"/>
              </a:ext>
            </a:extLst>
          </p:cNvPr>
          <p:cNvSpPr/>
          <p:nvPr/>
        </p:nvSpPr>
        <p:spPr>
          <a:xfrm>
            <a:off x="853141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GIOCO</a:t>
            </a:r>
          </a:p>
        </p:txBody>
      </p:sp>
    </p:spTree>
    <p:extLst>
      <p:ext uri="{BB962C8B-B14F-4D97-AF65-F5344CB8AC3E}">
        <p14:creationId xmlns:p14="http://schemas.microsoft.com/office/powerpoint/2010/main" val="414606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(SUS)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0" y="1684289"/>
            <a:ext cx="2416629" cy="5594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37" y="3085978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46" y="3228785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91343" y="23956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86339" y="1688295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744533" y="2382115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84213" y="2378108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25" y="3081972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97443" y="4349172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327264" y="435112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256097" y="4347119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288522" y="5421604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150DA799-5621-EB4A-AE3F-2238C18411BC}"/>
              </a:ext>
            </a:extLst>
          </p:cNvPr>
          <p:cNvGrpSpPr/>
          <p:nvPr/>
        </p:nvGrpSpPr>
        <p:grpSpPr>
          <a:xfrm>
            <a:off x="6357078" y="1688295"/>
            <a:ext cx="2454270" cy="393611"/>
            <a:chOff x="3385806" y="2152538"/>
            <a:chExt cx="2454270" cy="393611"/>
          </a:xfrm>
        </p:grpSpPr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6565145D-471C-F543-AFD2-DF56DA37271C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3B849CBE-A16D-A644-B366-67F4D80147F3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60" name="Ovale 59">
                  <a:extLst>
                    <a:ext uri="{FF2B5EF4-FFF2-40B4-BE49-F238E27FC236}">
                      <a16:creationId xmlns:a16="http://schemas.microsoft.com/office/drawing/2014/main" id="{DB74E410-5470-D542-914C-105C76ED951A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1" name="Ovale 60">
                  <a:extLst>
                    <a:ext uri="{FF2B5EF4-FFF2-40B4-BE49-F238E27FC236}">
                      <a16:creationId xmlns:a16="http://schemas.microsoft.com/office/drawing/2014/main" id="{2D4F42A5-A321-1F4B-96F7-1549DA41A40C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2" name="Ovale 61">
                  <a:extLst>
                    <a:ext uri="{FF2B5EF4-FFF2-40B4-BE49-F238E27FC236}">
                      <a16:creationId xmlns:a16="http://schemas.microsoft.com/office/drawing/2014/main" id="{F73F2033-6A78-424E-B8A5-BBB57B3DC16F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3" name="Ovale 62">
                  <a:extLst>
                    <a:ext uri="{FF2B5EF4-FFF2-40B4-BE49-F238E27FC236}">
                      <a16:creationId xmlns:a16="http://schemas.microsoft.com/office/drawing/2014/main" id="{955804C2-626C-234D-A9E9-1660407F1842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4" name="Ovale 63">
                  <a:extLst>
                    <a:ext uri="{FF2B5EF4-FFF2-40B4-BE49-F238E27FC236}">
                      <a16:creationId xmlns:a16="http://schemas.microsoft.com/office/drawing/2014/main" id="{8C606F25-68BD-6246-A1CB-B8B259D9B4DB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EE51F59-D162-954D-A098-BF8CF02B479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071B4558-8668-F84F-A42E-4E19319423D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70659DEC-0530-6243-9151-E888744EEC76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sp>
        <p:nvSpPr>
          <p:cNvPr id="65" name="Rettangolo 64">
            <a:extLst>
              <a:ext uri="{FF2B5EF4-FFF2-40B4-BE49-F238E27FC236}">
                <a16:creationId xmlns:a16="http://schemas.microsoft.com/office/drawing/2014/main" id="{CE6685C5-7BB4-5C4C-B86F-6CC79F573842}"/>
              </a:ext>
            </a:extLst>
          </p:cNvPr>
          <p:cNvSpPr/>
          <p:nvPr/>
        </p:nvSpPr>
        <p:spPr>
          <a:xfrm>
            <a:off x="3834333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IMPOSTAZIONI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EC954C46-5C71-E544-ADAF-936518244232}"/>
              </a:ext>
            </a:extLst>
          </p:cNvPr>
          <p:cNvSpPr/>
          <p:nvPr/>
        </p:nvSpPr>
        <p:spPr>
          <a:xfrm>
            <a:off x="853141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GIOCO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83C215C-0E60-5443-ADD8-B40F8495CACC}"/>
              </a:ext>
            </a:extLst>
          </p:cNvPr>
          <p:cNvSpPr/>
          <p:nvPr/>
        </p:nvSpPr>
        <p:spPr>
          <a:xfrm>
            <a:off x="6746013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GIOCO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107F9B15-20C3-6C4D-AEB9-E9ED74B8601A}"/>
              </a:ext>
            </a:extLst>
          </p:cNvPr>
          <p:cNvSpPr/>
          <p:nvPr/>
        </p:nvSpPr>
        <p:spPr>
          <a:xfrm>
            <a:off x="6777072" y="4873836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IMPOSTAZIONI</a:t>
            </a:r>
          </a:p>
        </p:txBody>
      </p:sp>
    </p:spTree>
    <p:extLst>
      <p:ext uri="{BB962C8B-B14F-4D97-AF65-F5344CB8AC3E}">
        <p14:creationId xmlns:p14="http://schemas.microsoft.com/office/powerpoint/2010/main" val="222527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(SUS)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0" y="1684289"/>
            <a:ext cx="2416629" cy="5594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37" y="3085978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46" y="3228785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91343" y="23956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86339" y="1688295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744533" y="2382115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84213" y="2378108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25" y="3081972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97443" y="4349172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327264" y="435112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256097" y="4347119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bg1">
                    <a:lumMod val="85000"/>
                  </a:schemeClr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288522" y="5421604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150DA799-5621-EB4A-AE3F-2238C18411BC}"/>
              </a:ext>
            </a:extLst>
          </p:cNvPr>
          <p:cNvGrpSpPr/>
          <p:nvPr/>
        </p:nvGrpSpPr>
        <p:grpSpPr>
          <a:xfrm>
            <a:off x="6357078" y="1688295"/>
            <a:ext cx="2454270" cy="393611"/>
            <a:chOff x="3385806" y="2152538"/>
            <a:chExt cx="2454270" cy="393611"/>
          </a:xfrm>
        </p:grpSpPr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6565145D-471C-F543-AFD2-DF56DA37271C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3B849CBE-A16D-A644-B366-67F4D80147F3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60" name="Ovale 59">
                  <a:extLst>
                    <a:ext uri="{FF2B5EF4-FFF2-40B4-BE49-F238E27FC236}">
                      <a16:creationId xmlns:a16="http://schemas.microsoft.com/office/drawing/2014/main" id="{DB74E410-5470-D542-914C-105C76ED951A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1" name="Ovale 60">
                  <a:extLst>
                    <a:ext uri="{FF2B5EF4-FFF2-40B4-BE49-F238E27FC236}">
                      <a16:creationId xmlns:a16="http://schemas.microsoft.com/office/drawing/2014/main" id="{2D4F42A5-A321-1F4B-96F7-1549DA41A40C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2" name="Ovale 61">
                  <a:extLst>
                    <a:ext uri="{FF2B5EF4-FFF2-40B4-BE49-F238E27FC236}">
                      <a16:creationId xmlns:a16="http://schemas.microsoft.com/office/drawing/2014/main" id="{F73F2033-6A78-424E-B8A5-BBB57B3DC16F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3" name="Ovale 62">
                  <a:extLst>
                    <a:ext uri="{FF2B5EF4-FFF2-40B4-BE49-F238E27FC236}">
                      <a16:creationId xmlns:a16="http://schemas.microsoft.com/office/drawing/2014/main" id="{955804C2-626C-234D-A9E9-1660407F1842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4" name="Ovale 63">
                  <a:extLst>
                    <a:ext uri="{FF2B5EF4-FFF2-40B4-BE49-F238E27FC236}">
                      <a16:creationId xmlns:a16="http://schemas.microsoft.com/office/drawing/2014/main" id="{8C606F25-68BD-6246-A1CB-B8B259D9B4DB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EE51F59-D162-954D-A098-BF8CF02B479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071B4558-8668-F84F-A42E-4E19319423D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70659DEC-0530-6243-9151-E888744EEC76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sp>
        <p:nvSpPr>
          <p:cNvPr id="65" name="Rettangolo 64">
            <a:extLst>
              <a:ext uri="{FF2B5EF4-FFF2-40B4-BE49-F238E27FC236}">
                <a16:creationId xmlns:a16="http://schemas.microsoft.com/office/drawing/2014/main" id="{CE6685C5-7BB4-5C4C-B86F-6CC79F573842}"/>
              </a:ext>
            </a:extLst>
          </p:cNvPr>
          <p:cNvSpPr/>
          <p:nvPr/>
        </p:nvSpPr>
        <p:spPr>
          <a:xfrm>
            <a:off x="3834333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IMPOSTAZIONI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EC954C46-5C71-E544-ADAF-936518244232}"/>
              </a:ext>
            </a:extLst>
          </p:cNvPr>
          <p:cNvSpPr/>
          <p:nvPr/>
        </p:nvSpPr>
        <p:spPr>
          <a:xfrm>
            <a:off x="853141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GIOCO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83C215C-0E60-5443-ADD8-B40F8495CACC}"/>
              </a:ext>
            </a:extLst>
          </p:cNvPr>
          <p:cNvSpPr/>
          <p:nvPr/>
        </p:nvSpPr>
        <p:spPr>
          <a:xfrm>
            <a:off x="6746013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GIOCO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107F9B15-20C3-6C4D-AEB9-E9ED74B8601A}"/>
              </a:ext>
            </a:extLst>
          </p:cNvPr>
          <p:cNvSpPr/>
          <p:nvPr/>
        </p:nvSpPr>
        <p:spPr>
          <a:xfrm>
            <a:off x="6777072" y="4873836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IMPOSTAZIONI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C7ED6038-FC79-9240-B79B-77428033768C}"/>
              </a:ext>
            </a:extLst>
          </p:cNvPr>
          <p:cNvGrpSpPr/>
          <p:nvPr/>
        </p:nvGrpSpPr>
        <p:grpSpPr>
          <a:xfrm>
            <a:off x="6007264" y="5135848"/>
            <a:ext cx="2928015" cy="771525"/>
            <a:chOff x="288521" y="4759325"/>
            <a:chExt cx="2928015" cy="771525"/>
          </a:xfrm>
        </p:grpSpPr>
        <p:pic>
          <p:nvPicPr>
            <p:cNvPr id="44" name="Elemento grafico 43" descr="Avviso con riempimento a tinta unita">
              <a:extLst>
                <a:ext uri="{FF2B5EF4-FFF2-40B4-BE49-F238E27FC236}">
                  <a16:creationId xmlns:a16="http://schemas.microsoft.com/office/drawing/2014/main" id="{3A1992B0-C792-3B4F-8DDE-C94C804C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388A0E40-0894-1B4C-9410-FACD6802104C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351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91" y="221594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F53A6EF8-6FD1-264A-AEE4-D3AB1EF9C073}"/>
              </a:ext>
            </a:extLst>
          </p:cNvPr>
          <p:cNvSpPr/>
          <p:nvPr/>
        </p:nvSpPr>
        <p:spPr>
          <a:xfrm>
            <a:off x="874137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AEC5796-3C33-8E4B-9034-D055CE078D7A}"/>
              </a:ext>
            </a:extLst>
          </p:cNvPr>
          <p:cNvSpPr txBox="1"/>
          <p:nvPr/>
        </p:nvSpPr>
        <p:spPr>
          <a:xfrm>
            <a:off x="0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3F502A22-787D-F343-AF78-4529B8C2AE33}"/>
              </a:ext>
            </a:extLst>
          </p:cNvPr>
          <p:cNvSpPr txBox="1"/>
          <p:nvPr/>
        </p:nvSpPr>
        <p:spPr>
          <a:xfrm>
            <a:off x="0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E0A5112-E0EA-2240-9732-86CC48E86959}"/>
              </a:ext>
            </a:extLst>
          </p:cNvPr>
          <p:cNvSpPr txBox="1"/>
          <p:nvPr/>
        </p:nvSpPr>
        <p:spPr>
          <a:xfrm>
            <a:off x="0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B37D7FF-46F6-8746-8569-55B9A23BE37E}"/>
              </a:ext>
            </a:extLst>
          </p:cNvPr>
          <p:cNvSpPr txBox="1"/>
          <p:nvPr/>
        </p:nvSpPr>
        <p:spPr>
          <a:xfrm>
            <a:off x="1372952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E188828-01FB-7941-A930-4A226D4C3396}"/>
              </a:ext>
            </a:extLst>
          </p:cNvPr>
          <p:cNvSpPr txBox="1"/>
          <p:nvPr/>
        </p:nvSpPr>
        <p:spPr>
          <a:xfrm>
            <a:off x="0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73507C6-6B24-294A-B4F0-0D8D5541ADFA}"/>
              </a:ext>
            </a:extLst>
          </p:cNvPr>
          <p:cNvSpPr txBox="1"/>
          <p:nvPr/>
        </p:nvSpPr>
        <p:spPr>
          <a:xfrm>
            <a:off x="0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ACF307CD-6C60-AE4F-8088-607B3B65E8CD}"/>
              </a:ext>
            </a:extLst>
          </p:cNvPr>
          <p:cNvSpPr txBox="1"/>
          <p:nvPr/>
        </p:nvSpPr>
        <p:spPr>
          <a:xfrm>
            <a:off x="0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DE11FB6-3F23-B649-A720-0A2319B7E9C5}"/>
              </a:ext>
            </a:extLst>
          </p:cNvPr>
          <p:cNvSpPr txBox="1"/>
          <p:nvPr/>
        </p:nvSpPr>
        <p:spPr>
          <a:xfrm>
            <a:off x="0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BC56F58-17A6-464A-B752-1A10E8F3D4CC}"/>
              </a:ext>
            </a:extLst>
          </p:cNvPr>
          <p:cNvSpPr txBox="1"/>
          <p:nvPr/>
        </p:nvSpPr>
        <p:spPr>
          <a:xfrm>
            <a:off x="0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C62E83F-1499-A341-8B04-3168B548435F}"/>
              </a:ext>
            </a:extLst>
          </p:cNvPr>
          <p:cNvSpPr txBox="1"/>
          <p:nvPr/>
        </p:nvSpPr>
        <p:spPr>
          <a:xfrm>
            <a:off x="0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1018802-0E37-C144-8931-08DDD8B18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0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874136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-1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-1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-1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1372951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-1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-1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-1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-1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-1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-1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D3AABE0-9BEE-0C4D-A6FA-AA061AB3AEF0}"/>
              </a:ext>
            </a:extLst>
          </p:cNvPr>
          <p:cNvSpPr/>
          <p:nvPr/>
        </p:nvSpPr>
        <p:spPr>
          <a:xfrm>
            <a:off x="5452534" y="1878298"/>
            <a:ext cx="328614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modificati per la presentazione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6B78754-A438-1448-9767-FA99AD97E957}"/>
              </a:ext>
            </a:extLst>
          </p:cNvPr>
          <p:cNvSpPr txBox="1"/>
          <p:nvPr/>
        </p:nvSpPr>
        <p:spPr>
          <a:xfrm>
            <a:off x="4297565" y="266809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abbastanza facile,  mi sono divertito/a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D4B9BA1-DBC6-CA41-A38F-E591A9A83BED}"/>
              </a:ext>
            </a:extLst>
          </p:cNvPr>
          <p:cNvSpPr txBox="1"/>
          <p:nvPr/>
        </p:nvSpPr>
        <p:spPr>
          <a:xfrm>
            <a:off x="5776409" y="3282388"/>
            <a:ext cx="30931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non avevo bisogno che mi spiegassero sempre cosa fare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29FA6D-2CFD-BB48-9B6E-8A58629EB016}"/>
              </a:ext>
            </a:extLst>
          </p:cNvPr>
          <p:cNvSpPr txBox="1"/>
          <p:nvPr/>
        </p:nvSpPr>
        <p:spPr>
          <a:xfrm>
            <a:off x="4297565" y="404999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7B0137C-767D-D648-ADF7-9F01B5D4E633}"/>
              </a:ext>
            </a:extLst>
          </p:cNvPr>
          <p:cNvSpPr txBox="1"/>
          <p:nvPr/>
        </p:nvSpPr>
        <p:spPr>
          <a:xfrm>
            <a:off x="4297565" y="464118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</a:t>
            </a:r>
            <a:r>
              <a:rPr lang="it-IT" sz="1200" b="1" dirty="0">
                <a:solidFill>
                  <a:srgbClr val="00B050"/>
                </a:solidFill>
              </a:rPr>
              <a:t>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2F67059-9BE3-C54B-9FB5-014D91371B63}"/>
              </a:ext>
            </a:extLst>
          </p:cNvPr>
          <p:cNvSpPr txBox="1"/>
          <p:nvPr/>
        </p:nvSpPr>
        <p:spPr>
          <a:xfrm>
            <a:off x="4297565" y="522517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sarei riuscito/a a giocare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D41B2F38-FFAF-4246-8C66-B5C688BB5C9F}"/>
              </a:ext>
            </a:extLst>
          </p:cNvPr>
          <p:cNvSpPr/>
          <p:nvPr/>
        </p:nvSpPr>
        <p:spPr>
          <a:xfrm>
            <a:off x="4402666" y="2724642"/>
            <a:ext cx="892348" cy="245636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destra 47">
            <a:extLst>
              <a:ext uri="{FF2B5EF4-FFF2-40B4-BE49-F238E27FC236}">
                <a16:creationId xmlns:a16="http://schemas.microsoft.com/office/drawing/2014/main" id="{265DE982-CBB1-2146-A7C9-1059E0073FBB}"/>
              </a:ext>
            </a:extLst>
          </p:cNvPr>
          <p:cNvSpPr/>
          <p:nvPr/>
        </p:nvSpPr>
        <p:spPr>
          <a:xfrm>
            <a:off x="4255490" y="3379068"/>
            <a:ext cx="1729674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destra 48">
            <a:extLst>
              <a:ext uri="{FF2B5EF4-FFF2-40B4-BE49-F238E27FC236}">
                <a16:creationId xmlns:a16="http://schemas.microsoft.com/office/drawing/2014/main" id="{5A70EBD3-F429-E64B-9B2D-96233B6EEC82}"/>
              </a:ext>
            </a:extLst>
          </p:cNvPr>
          <p:cNvSpPr/>
          <p:nvPr/>
        </p:nvSpPr>
        <p:spPr>
          <a:xfrm>
            <a:off x="4244622" y="4092401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destra 49">
            <a:extLst>
              <a:ext uri="{FF2B5EF4-FFF2-40B4-BE49-F238E27FC236}">
                <a16:creationId xmlns:a16="http://schemas.microsoft.com/office/drawing/2014/main" id="{161C6163-D214-2244-93F3-F683CC8ED11E}"/>
              </a:ext>
            </a:extLst>
          </p:cNvPr>
          <p:cNvSpPr/>
          <p:nvPr/>
        </p:nvSpPr>
        <p:spPr>
          <a:xfrm>
            <a:off x="4228202" y="4666752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Freccia destra 50">
            <a:extLst>
              <a:ext uri="{FF2B5EF4-FFF2-40B4-BE49-F238E27FC236}">
                <a16:creationId xmlns:a16="http://schemas.microsoft.com/office/drawing/2014/main" id="{4BF5A9C1-E89E-5849-8574-1B192D669381}"/>
              </a:ext>
            </a:extLst>
          </p:cNvPr>
          <p:cNvSpPr/>
          <p:nvPr/>
        </p:nvSpPr>
        <p:spPr>
          <a:xfrm>
            <a:off x="4228202" y="5250359"/>
            <a:ext cx="115659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AC50DAB9-A696-2B46-9708-A29F35D8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91" y="221594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D0BF6B0E-5AF3-BB46-A3E7-CE353916D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41" name="Grafico 40">
            <a:extLst>
              <a:ext uri="{FF2B5EF4-FFF2-40B4-BE49-F238E27FC236}">
                <a16:creationId xmlns:a16="http://schemas.microsoft.com/office/drawing/2014/main" id="{C6937D67-D35D-974D-922C-E6D4660C2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4721559"/>
              </p:ext>
            </p:extLst>
          </p:nvPr>
        </p:nvGraphicFramePr>
        <p:xfrm>
          <a:off x="4275087" y="1703573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26975941-5982-6840-9343-7F0129BF259B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E1E262BA-B531-E241-AF5D-6DE9E0525EC1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060FCD2C-BED4-3D44-8DCB-F182E14A1B9C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390D0F2D-FDFA-E347-9736-516A55151855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44727AB-E38A-3042-8EE8-E26A7590109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22D243D-2D52-1A4A-961E-36CE4F7BC715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BE07E42-0819-4A4D-84F7-E89969FB342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8B4443A-3296-E241-B172-ADB31A650FDE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E463BE1-5C19-9D4C-A2CB-1570D573816E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EE70986-BAF0-8D4E-8679-57005EE20763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09087F7-FBE4-DC4A-8152-B7236F82D6F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F05088-8803-1541-B478-8C336BAABB15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24D61CA-7543-3C4E-A4E7-C95DAE5555EE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404EFF8-0BF9-2E4F-9693-36B34F8A667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A4098171-14FA-D942-B8A4-CF15ECC92A6B}"/>
              </a:ext>
            </a:extLst>
          </p:cNvPr>
          <p:cNvSpPr/>
          <p:nvPr/>
        </p:nvSpPr>
        <p:spPr>
          <a:xfrm>
            <a:off x="704033" y="5678806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Prima acquisizione</a:t>
            </a:r>
          </a:p>
        </p:txBody>
      </p:sp>
    </p:spTree>
    <p:extLst>
      <p:ext uri="{BB962C8B-B14F-4D97-AF65-F5344CB8AC3E}">
        <p14:creationId xmlns:p14="http://schemas.microsoft.com/office/powerpoint/2010/main" val="1051101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38087B25-3260-CF43-8F41-E6722BB9EA81}"/>
              </a:ext>
            </a:extLst>
          </p:cNvPr>
          <p:cNvGraphicFramePr>
            <a:graphicFrameLocks/>
          </p:cNvGraphicFramePr>
          <p:nvPr/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0602F8E-9EC6-864A-84AE-03BE2E3FD161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B53287-BD3C-474E-9EA0-16E659B7F05F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3DBDBDB-1D20-BF4E-AF8C-2F86F0488E64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897CEE6-4BD0-7546-811A-85B4A016EC9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D83A39D-A390-4F42-B496-FDBE346008A4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946BD8F-7372-CA4A-A3D2-1F8712697B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A095DB0-3A76-B742-8457-10620D2F4D3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DCD16EE-08BC-2E49-8DF8-A6704630B378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AF75F4E-BB85-884E-9845-1B137CAAA6C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2A0BC9F-F9C1-2549-A87B-F7C4B7C8E606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3737DF7-FCC1-A140-8E65-4E590DD043CB}"/>
              </a:ext>
            </a:extLst>
          </p:cNvPr>
          <p:cNvGrpSpPr/>
          <p:nvPr/>
        </p:nvGrpSpPr>
        <p:grpSpPr>
          <a:xfrm>
            <a:off x="891121" y="5042528"/>
            <a:ext cx="3801127" cy="969404"/>
            <a:chOff x="891121" y="5042528"/>
            <a:chExt cx="3801127" cy="969404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0A082D59-E2BD-6443-AC0D-3EA1AE2826D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A7FABC63-71F8-5547-81B6-20D77D0B716A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51C11DDD-D75B-3647-B31C-7CA62758A112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A195DE73-437F-3441-A885-C95A5849D39C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20598FF9-DE3F-EC49-B6E9-4DC9D75E7A5C}"/>
                </a:ext>
              </a:extLst>
            </p:cNvPr>
            <p:cNvSpPr/>
            <p:nvPr/>
          </p:nvSpPr>
          <p:spPr>
            <a:xfrm>
              <a:off x="1681195" y="5688767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seconda acquisizione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20598119-81F5-3743-9517-A5BA4CE66741}"/>
              </a:ext>
            </a:extLst>
          </p:cNvPr>
          <p:cNvGraphicFramePr>
            <a:graphicFrameLocks/>
          </p:cNvGraphicFramePr>
          <p:nvPr/>
        </p:nvGraphicFramePr>
        <p:xfrm>
          <a:off x="4275084" y="1703568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B6945BF-6370-9A42-B2C9-68D860511D6F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04572DF-CD5D-A24A-AEEC-5BEDC46CD1A8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F4FAC81-D5E6-4D4E-88FB-F7D4642143F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0F80445-F1B8-1645-BE0A-116AD2DBF75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1622D5C-F9BE-C647-8EA0-1E94056C5930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676F91-80CE-C74F-B923-F4A20071F83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0DD9C7F-9C31-A143-9F8C-B280EB57EB2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3326D5D-639D-494F-84B9-66BD8C91EE49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AF3789C-E4CD-7E46-B067-561DA25DADD7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6AA97A-F377-114D-BC68-C0543BFB8BAB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BCED09B-69B2-1E4E-9D94-85B43862C296}"/>
              </a:ext>
            </a:extLst>
          </p:cNvPr>
          <p:cNvGrpSpPr/>
          <p:nvPr/>
        </p:nvGrpSpPr>
        <p:grpSpPr>
          <a:xfrm>
            <a:off x="891121" y="5042528"/>
            <a:ext cx="5269453" cy="959443"/>
            <a:chOff x="891121" y="5042528"/>
            <a:chExt cx="5269453" cy="959443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F4D95830-92BD-224C-B68B-40BB1F0AF746}"/>
                </a:ext>
              </a:extLst>
            </p:cNvPr>
            <p:cNvGrpSpPr/>
            <p:nvPr/>
          </p:nvGrpSpPr>
          <p:grpSpPr>
            <a:xfrm>
              <a:off x="891121" y="5042528"/>
              <a:ext cx="3767446" cy="643527"/>
              <a:chOff x="891121" y="5042528"/>
              <a:chExt cx="3767446" cy="643527"/>
            </a:xfrm>
          </p:grpSpPr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1AFE26C-040D-5044-9C45-B9657C40BB2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A93DC8D1-ABD8-8F40-85EA-913F55003EC9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27D84E72-5C4F-664F-B483-88B45C39D538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CDF997D5-3516-BE48-B239-7A2950DCA73E}"/>
                  </a:ext>
                </a:extLst>
              </p:cNvPr>
              <p:cNvSpPr/>
              <p:nvPr/>
            </p:nvSpPr>
            <p:spPr>
              <a:xfrm>
                <a:off x="894640" y="5515935"/>
                <a:ext cx="3763927" cy="170120"/>
              </a:xfrm>
              <a:prstGeom prst="rect">
                <a:avLst/>
              </a:prstGeom>
              <a:solidFill>
                <a:srgbClr val="728FA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57A4EAE6-F1C7-7B47-8DBB-725D1D66E7D7}"/>
                </a:ext>
              </a:extLst>
            </p:cNvPr>
            <p:cNvSpPr/>
            <p:nvPr/>
          </p:nvSpPr>
          <p:spPr>
            <a:xfrm>
              <a:off x="3149521" y="5678806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terza acquisizione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Punteggi SUS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7" name="Torta 26">
            <a:extLst>
              <a:ext uri="{FF2B5EF4-FFF2-40B4-BE49-F238E27FC236}">
                <a16:creationId xmlns:a16="http://schemas.microsoft.com/office/drawing/2014/main" id="{9E1791BE-1E42-8644-A92C-DA514EB6D6ED}"/>
              </a:ext>
            </a:extLst>
          </p:cNvPr>
          <p:cNvSpPr/>
          <p:nvPr/>
        </p:nvSpPr>
        <p:spPr>
          <a:xfrm>
            <a:off x="1328188" y="4604666"/>
            <a:ext cx="1260000" cy="1260000"/>
          </a:xfrm>
          <a:prstGeom prst="pie">
            <a:avLst>
              <a:gd name="adj1" fmla="val 1763327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90.71</a:t>
            </a:r>
          </a:p>
        </p:txBody>
      </p:sp>
      <p:sp>
        <p:nvSpPr>
          <p:cNvPr id="28" name="Torta 27">
            <a:extLst>
              <a:ext uri="{FF2B5EF4-FFF2-40B4-BE49-F238E27FC236}">
                <a16:creationId xmlns:a16="http://schemas.microsoft.com/office/drawing/2014/main" id="{1EC6B612-9C9F-6E41-AECA-2234330B1A71}"/>
              </a:ext>
            </a:extLst>
          </p:cNvPr>
          <p:cNvSpPr/>
          <p:nvPr/>
        </p:nvSpPr>
        <p:spPr>
          <a:xfrm>
            <a:off x="3843968" y="4604666"/>
            <a:ext cx="1260000" cy="1260000"/>
          </a:xfrm>
          <a:prstGeom prst="pie">
            <a:avLst>
              <a:gd name="adj1" fmla="val 18756656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81.42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E957D73-A500-794C-B856-C6548695F87F}"/>
              </a:ext>
            </a:extLst>
          </p:cNvPr>
          <p:cNvSpPr/>
          <p:nvPr/>
        </p:nvSpPr>
        <p:spPr>
          <a:xfrm>
            <a:off x="1042764" y="4058044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3° elementare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C6C8672-F9F2-0A4C-8F40-AD2FC24943A7}"/>
              </a:ext>
            </a:extLst>
          </p:cNvPr>
          <p:cNvSpPr/>
          <p:nvPr/>
        </p:nvSpPr>
        <p:spPr>
          <a:xfrm>
            <a:off x="3440949" y="4054750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1° elementare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3CE21915-3511-3B4C-AC12-A2C98A71FB32}"/>
              </a:ext>
            </a:extLst>
          </p:cNvPr>
          <p:cNvSpPr/>
          <p:nvPr/>
        </p:nvSpPr>
        <p:spPr>
          <a:xfrm>
            <a:off x="5839134" y="4056555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2° elementare</a:t>
            </a:r>
          </a:p>
        </p:txBody>
      </p:sp>
      <p:sp>
        <p:nvSpPr>
          <p:cNvPr id="56" name="Torta 55">
            <a:extLst>
              <a:ext uri="{FF2B5EF4-FFF2-40B4-BE49-F238E27FC236}">
                <a16:creationId xmlns:a16="http://schemas.microsoft.com/office/drawing/2014/main" id="{2F39EDA2-9CE2-6A49-9A62-361B2FD61E85}"/>
              </a:ext>
            </a:extLst>
          </p:cNvPr>
          <p:cNvSpPr/>
          <p:nvPr/>
        </p:nvSpPr>
        <p:spPr>
          <a:xfrm>
            <a:off x="6242153" y="4601688"/>
            <a:ext cx="1260000" cy="1260000"/>
          </a:xfrm>
          <a:prstGeom prst="pie">
            <a:avLst>
              <a:gd name="adj1" fmla="val 1642374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99.20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9EE49FE2-9580-DE4F-9FD3-5231A910C9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31225"/>
          <a:stretch/>
        </p:blipFill>
        <p:spPr>
          <a:xfrm>
            <a:off x="2134634" y="1540380"/>
            <a:ext cx="4874732" cy="2272231"/>
          </a:xfrm>
          <a:prstGeom prst="rect">
            <a:avLst/>
          </a:prstGeom>
          <a:ln>
            <a:solidFill>
              <a:srgbClr val="728FA5"/>
            </a:solidFill>
          </a:ln>
        </p:spPr>
      </p:pic>
    </p:spTree>
    <p:extLst>
      <p:ext uri="{BB962C8B-B14F-4D97-AF65-F5344CB8AC3E}">
        <p14:creationId xmlns:p14="http://schemas.microsoft.com/office/powerpoint/2010/main" val="797379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3AEE7A73-004D-BC44-8E7E-E3B4FF150188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0ED03A8-26D4-E74D-9F0F-CA6BC3F15310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C44EAA6-C844-CF42-B308-4B2ABAF6CFC9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EEF0AD1-A797-9E4D-B206-28AF3A49B3D9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EAB99AB-2BDB-104A-8C7A-914B97059547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2F07029-4B0E-EB4B-8BF0-F3DD0F1B0E6D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01B215E-22E5-A345-A254-8B8909CDC4C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FC99FF4-061D-8E44-80C5-E580782DF60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0377CC8-4185-6449-A4D0-83505788A73F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EC01131-A966-314F-99E6-1CC3036C2EEC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EA8518C-6779-E545-8BBF-ADE7414A0DCF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C73571EF-E640-ED47-ABA8-8762B17A3B86}"/>
              </a:ext>
            </a:extLst>
          </p:cNvPr>
          <p:cNvGrpSpPr/>
          <p:nvPr/>
        </p:nvGrpSpPr>
        <p:grpSpPr>
          <a:xfrm>
            <a:off x="891121" y="5042528"/>
            <a:ext cx="3801127" cy="969404"/>
            <a:chOff x="891121" y="5042528"/>
            <a:chExt cx="3801127" cy="969404"/>
          </a:xfrm>
        </p:grpSpPr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B10AE03B-0953-2C4F-9BEE-480B9700C652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B9394F36-8CF4-4142-B502-32E1403FF87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85AAF8AA-0F03-5E4F-AFCE-D63983F4F9D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6A6FCC7-8C5B-844A-BDE2-C6D91CFE0B09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3FFB5C6F-4222-D448-9B0C-563A9D97610E}"/>
                </a:ext>
              </a:extLst>
            </p:cNvPr>
            <p:cNvSpPr/>
            <p:nvPr/>
          </p:nvSpPr>
          <p:spPr>
            <a:xfrm>
              <a:off x="1681195" y="5688767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seconda acquisizione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C6348E5A-6D6A-1444-B373-D2594B379C56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501C26-41F7-D74E-8DB8-DFF3AFFE451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3A7090C-6383-6F4C-A8F7-12865E91626C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mi sono divertito/a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07C7AC4-F146-9D4C-864F-A1152CDEEE26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98D2DF-8D2F-8349-85E8-5D01B1B9CB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57DE308-447F-0849-9111-D9826EEDDD5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41C64AD-CFA2-FD4F-8B3C-4B27466756AF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FBE9750-1626-CB46-ABCF-61037666FC2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90CF0-4351-0D4E-B531-70FA57E233C6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83CC443-6633-054F-9ABF-758C98AB19A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586EEF2-AD7E-4B49-9E72-AC99E08812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6A0993C8-FA5A-C94C-922D-FD1AECEC0D49}"/>
              </a:ext>
            </a:extLst>
          </p:cNvPr>
          <p:cNvGrpSpPr/>
          <p:nvPr/>
        </p:nvGrpSpPr>
        <p:grpSpPr>
          <a:xfrm>
            <a:off x="891121" y="5042528"/>
            <a:ext cx="5269453" cy="959443"/>
            <a:chOff x="891121" y="5042528"/>
            <a:chExt cx="5269453" cy="959443"/>
          </a:xfrm>
        </p:grpSpPr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4095DCBF-06B4-2942-BF6D-1DCC308BBA1E}"/>
                </a:ext>
              </a:extLst>
            </p:cNvPr>
            <p:cNvGrpSpPr/>
            <p:nvPr/>
          </p:nvGrpSpPr>
          <p:grpSpPr>
            <a:xfrm>
              <a:off x="891121" y="5042528"/>
              <a:ext cx="3767446" cy="643527"/>
              <a:chOff x="891121" y="5042528"/>
              <a:chExt cx="3767446" cy="643527"/>
            </a:xfrm>
          </p:grpSpPr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DC7C3F3F-79BE-CD4E-A924-6FED4A73007A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3" name="Rettangolo 42">
                  <a:extLst>
                    <a:ext uri="{FF2B5EF4-FFF2-40B4-BE49-F238E27FC236}">
                      <a16:creationId xmlns:a16="http://schemas.microsoft.com/office/drawing/2014/main" id="{5AF0E747-B38A-274A-B290-41305184F279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C546B23B-D978-1A4C-AA97-801B8C99D5CB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79103A22-0774-614E-A032-53160AE5A863}"/>
                  </a:ext>
                </a:extLst>
              </p:cNvPr>
              <p:cNvSpPr/>
              <p:nvPr/>
            </p:nvSpPr>
            <p:spPr>
              <a:xfrm>
                <a:off x="894640" y="5515935"/>
                <a:ext cx="3763927" cy="170120"/>
              </a:xfrm>
              <a:prstGeom prst="rect">
                <a:avLst/>
              </a:prstGeom>
              <a:solidFill>
                <a:srgbClr val="728FA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E7FE2A0-6D8D-C649-B5A0-D135AFEA4465}"/>
                </a:ext>
              </a:extLst>
            </p:cNvPr>
            <p:cNvSpPr/>
            <p:nvPr/>
          </p:nvSpPr>
          <p:spPr>
            <a:xfrm>
              <a:off x="3149521" y="5678806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terza acquisizione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852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Punteggi SUS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7" name="Torta 26">
            <a:extLst>
              <a:ext uri="{FF2B5EF4-FFF2-40B4-BE49-F238E27FC236}">
                <a16:creationId xmlns:a16="http://schemas.microsoft.com/office/drawing/2014/main" id="{9E1791BE-1E42-8644-A92C-DA514EB6D6ED}"/>
              </a:ext>
            </a:extLst>
          </p:cNvPr>
          <p:cNvSpPr/>
          <p:nvPr/>
        </p:nvSpPr>
        <p:spPr>
          <a:xfrm>
            <a:off x="874634" y="4603177"/>
            <a:ext cx="1260000" cy="1260000"/>
          </a:xfrm>
          <a:prstGeom prst="pie">
            <a:avLst>
              <a:gd name="adj1" fmla="val 17752312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64.42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E957D73-A500-794C-B856-C6548695F87F}"/>
              </a:ext>
            </a:extLst>
          </p:cNvPr>
          <p:cNvSpPr/>
          <p:nvPr/>
        </p:nvSpPr>
        <p:spPr>
          <a:xfrm>
            <a:off x="589210" y="4056555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1° elementare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3CE21915-3511-3B4C-AC12-A2C98A71FB32}"/>
              </a:ext>
            </a:extLst>
          </p:cNvPr>
          <p:cNvSpPr/>
          <p:nvPr/>
        </p:nvSpPr>
        <p:spPr>
          <a:xfrm>
            <a:off x="6488751" y="4058044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2° elementare</a:t>
            </a:r>
          </a:p>
        </p:txBody>
      </p:sp>
      <p:sp>
        <p:nvSpPr>
          <p:cNvPr id="56" name="Torta 55">
            <a:extLst>
              <a:ext uri="{FF2B5EF4-FFF2-40B4-BE49-F238E27FC236}">
                <a16:creationId xmlns:a16="http://schemas.microsoft.com/office/drawing/2014/main" id="{2F39EDA2-9CE2-6A49-9A62-361B2FD61E85}"/>
              </a:ext>
            </a:extLst>
          </p:cNvPr>
          <p:cNvSpPr/>
          <p:nvPr/>
        </p:nvSpPr>
        <p:spPr>
          <a:xfrm>
            <a:off x="6891770" y="4603177"/>
            <a:ext cx="1260000" cy="1260000"/>
          </a:xfrm>
          <a:prstGeom prst="pie">
            <a:avLst>
              <a:gd name="adj1" fmla="val 16811414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76.84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9EE49FE2-9580-DE4F-9FD3-5231A910C9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31225"/>
          <a:stretch/>
        </p:blipFill>
        <p:spPr>
          <a:xfrm>
            <a:off x="2134634" y="1540380"/>
            <a:ext cx="4874732" cy="2272231"/>
          </a:xfrm>
          <a:prstGeom prst="rect">
            <a:avLst/>
          </a:prstGeom>
          <a:ln>
            <a:solidFill>
              <a:srgbClr val="728FA5"/>
            </a:solidFill>
          </a:ln>
        </p:spPr>
      </p:pic>
      <p:pic>
        <p:nvPicPr>
          <p:cNvPr id="11" name="Immagine 10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06410947-911F-A84D-9F2A-6F8D283D84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1" t="47253" r="43231" b="36497"/>
          <a:stretch/>
        </p:blipFill>
        <p:spPr>
          <a:xfrm>
            <a:off x="3483115" y="4888365"/>
            <a:ext cx="2177770" cy="85850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Freccia destra 11">
            <a:extLst>
              <a:ext uri="{FF2B5EF4-FFF2-40B4-BE49-F238E27FC236}">
                <a16:creationId xmlns:a16="http://schemas.microsoft.com/office/drawing/2014/main" id="{268D773A-9BC6-0347-9BEC-E3A14DC52299}"/>
              </a:ext>
            </a:extLst>
          </p:cNvPr>
          <p:cNvSpPr/>
          <p:nvPr/>
        </p:nvSpPr>
        <p:spPr>
          <a:xfrm>
            <a:off x="2252230" y="5204302"/>
            <a:ext cx="1113289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FE70DD57-5A08-3047-AA2B-02A4821D0BED}"/>
              </a:ext>
            </a:extLst>
          </p:cNvPr>
          <p:cNvSpPr/>
          <p:nvPr/>
        </p:nvSpPr>
        <p:spPr>
          <a:xfrm>
            <a:off x="5719683" y="5204302"/>
            <a:ext cx="1113289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487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9EE91771-417D-2549-9013-506461873EA1}"/>
              </a:ext>
            </a:extLst>
          </p:cNvPr>
          <p:cNvGraphicFramePr>
            <a:graphicFrameLocks/>
          </p:cNvGraphicFramePr>
          <p:nvPr/>
        </p:nvGraphicFramePr>
        <p:xfrm>
          <a:off x="4372146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341998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30E8F85-F801-0D4B-9194-B37E71548754}"/>
              </a:ext>
            </a:extLst>
          </p:cNvPr>
          <p:cNvGraphicFramePr>
            <a:graphicFrameLocks/>
          </p:cNvGraphicFramePr>
          <p:nvPr/>
        </p:nvGraphicFramePr>
        <p:xfrm>
          <a:off x="4372145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1753143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e </a:t>
            </a:r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9B7A5C5-4D37-AA41-B007-F20635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28977" y="1945926"/>
            <a:ext cx="5012267" cy="3252623"/>
          </a:xfrm>
          <a:prstGeom prst="rect">
            <a:avLst/>
          </a:prstGeom>
          <a:ln>
            <a:solidFill>
              <a:srgbClr val="728FA5"/>
            </a:solidFill>
          </a:ln>
        </p:spPr>
      </p:pic>
    </p:spTree>
    <p:extLst>
      <p:ext uri="{BB962C8B-B14F-4D97-AF65-F5344CB8AC3E}">
        <p14:creationId xmlns:p14="http://schemas.microsoft.com/office/powerpoint/2010/main" val="206558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e </a:t>
            </a:r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9B7A5C5-4D37-AA41-B007-F20635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28977" y="1945926"/>
            <a:ext cx="5012267" cy="3252623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1377BE-D8D3-8341-8519-13D97E5DFD5C}"/>
              </a:ext>
            </a:extLst>
          </p:cNvPr>
          <p:cNvSpPr txBox="1"/>
          <p:nvPr/>
        </p:nvSpPr>
        <p:spPr>
          <a:xfrm>
            <a:off x="6135607" y="1815753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Punteggio SUS Insegnanti</a:t>
            </a:r>
          </a:p>
        </p:txBody>
      </p:sp>
      <p:sp>
        <p:nvSpPr>
          <p:cNvPr id="16" name="Torta 15">
            <a:extLst>
              <a:ext uri="{FF2B5EF4-FFF2-40B4-BE49-F238E27FC236}">
                <a16:creationId xmlns:a16="http://schemas.microsoft.com/office/drawing/2014/main" id="{25EE8AA1-E700-9E47-ABC4-6E7C8CC24208}"/>
              </a:ext>
            </a:extLst>
          </p:cNvPr>
          <p:cNvSpPr/>
          <p:nvPr/>
        </p:nvSpPr>
        <p:spPr>
          <a:xfrm>
            <a:off x="5783959" y="2529772"/>
            <a:ext cx="1260000" cy="1260000"/>
          </a:xfrm>
          <a:prstGeom prst="pie">
            <a:avLst>
              <a:gd name="adj1" fmla="val 17752312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94.2</a:t>
            </a:r>
          </a:p>
        </p:txBody>
      </p:sp>
      <p:sp>
        <p:nvSpPr>
          <p:cNvPr id="17" name="Torta 16">
            <a:extLst>
              <a:ext uri="{FF2B5EF4-FFF2-40B4-BE49-F238E27FC236}">
                <a16:creationId xmlns:a16="http://schemas.microsoft.com/office/drawing/2014/main" id="{D14159D0-6CC3-E44D-AF88-221D5A08C6C1}"/>
              </a:ext>
            </a:extLst>
          </p:cNvPr>
          <p:cNvSpPr/>
          <p:nvPr/>
        </p:nvSpPr>
        <p:spPr>
          <a:xfrm>
            <a:off x="7609669" y="3932920"/>
            <a:ext cx="1260000" cy="1260000"/>
          </a:xfrm>
          <a:prstGeom prst="pie">
            <a:avLst>
              <a:gd name="adj1" fmla="val 16811414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98.5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5C4AF51-4BC1-6E4B-9FDF-F6747EFB7EA0}"/>
              </a:ext>
            </a:extLst>
          </p:cNvPr>
          <p:cNvSpPr/>
          <p:nvPr/>
        </p:nvSpPr>
        <p:spPr>
          <a:xfrm>
            <a:off x="7017958" y="3021272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Syllable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12C7760-9F9B-924F-B76B-50780AD2DEE2}"/>
              </a:ext>
            </a:extLst>
          </p:cNvPr>
          <p:cNvSpPr/>
          <p:nvPr/>
        </p:nvSpPr>
        <p:spPr>
          <a:xfrm>
            <a:off x="5543630" y="4472070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Number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197220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modificato per Psicologi</a:t>
            </a:r>
            <a:endParaRPr lang="en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94FE310-1D98-7F4F-A8F6-2A8C8C87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4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19" y="11873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1264231" y="1274269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30" y="1472322"/>
            <a:ext cx="1221997" cy="11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A8FFC2-9615-0D40-90C4-22EB84331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00407"/>
              </p:ext>
            </p:extLst>
          </p:nvPr>
        </p:nvGraphicFramePr>
        <p:xfrm>
          <a:off x="204326" y="1716689"/>
          <a:ext cx="5174739" cy="1959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4913">
                  <a:extLst>
                    <a:ext uri="{9D8B030D-6E8A-4147-A177-3AD203B41FA5}">
                      <a16:colId xmlns:a16="http://schemas.microsoft.com/office/drawing/2014/main" val="2378876847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4170934051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1340046646"/>
                    </a:ext>
                  </a:extLst>
                </a:gridCol>
              </a:tblGrid>
              <a:tr h="476632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Tutorial (Q10)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7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Facilità d’uso (Q7)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1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Intuitività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5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Difficoltà (Q2)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5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820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19" y="11873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1264231" y="1274269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30" y="1472322"/>
            <a:ext cx="1221997" cy="11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5579244" y="3354649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93" y="3832836"/>
            <a:ext cx="1042464" cy="10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A8FFC2-9615-0D40-90C4-22EB84331A2B}"/>
              </a:ext>
            </a:extLst>
          </p:cNvPr>
          <p:cNvGraphicFramePr>
            <a:graphicFrameLocks noGrp="1"/>
          </p:cNvGraphicFramePr>
          <p:nvPr/>
        </p:nvGraphicFramePr>
        <p:xfrm>
          <a:off x="204326" y="1716689"/>
          <a:ext cx="5174739" cy="1959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4913">
                  <a:extLst>
                    <a:ext uri="{9D8B030D-6E8A-4147-A177-3AD203B41FA5}">
                      <a16:colId xmlns:a16="http://schemas.microsoft.com/office/drawing/2014/main" val="2378876847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4170934051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1340046646"/>
                    </a:ext>
                  </a:extLst>
                </a:gridCol>
              </a:tblGrid>
              <a:tr h="476632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Tutorial (Q10)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7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Facilità d’uso (Q7)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1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Intuitività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5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Difficoltà (Q2)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5014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97F19E17-43BF-2B40-90EA-1952ED9774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2760751"/>
                  </p:ext>
                </p:extLst>
              </p:nvPr>
            </p:nvGraphicFramePr>
            <p:xfrm>
              <a:off x="3911845" y="3832836"/>
              <a:ext cx="5075712" cy="149872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691904">
                      <a:extLst>
                        <a:ext uri="{9D8B030D-6E8A-4147-A177-3AD203B41FA5}">
                          <a16:colId xmlns:a16="http://schemas.microsoft.com/office/drawing/2014/main" val="3947617162"/>
                        </a:ext>
                      </a:extLst>
                    </a:gridCol>
                    <a:gridCol w="1691904">
                      <a:extLst>
                        <a:ext uri="{9D8B030D-6E8A-4147-A177-3AD203B41FA5}">
                          <a16:colId xmlns:a16="http://schemas.microsoft.com/office/drawing/2014/main" val="3276631794"/>
                        </a:ext>
                      </a:extLst>
                    </a:gridCol>
                    <a:gridCol w="1691904">
                      <a:extLst>
                        <a:ext uri="{9D8B030D-6E8A-4147-A177-3AD203B41FA5}">
                          <a16:colId xmlns:a16="http://schemas.microsoft.com/office/drawing/2014/main" val="29615199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T" dirty="0"/>
                            <a:t>Number Game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T" dirty="0"/>
                            <a:t>Syllable Game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7924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Divertimento (Q1)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174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Engagement (Q3)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3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Familiarità (Q9)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50210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97F19E17-43BF-2B40-90EA-1952ED9774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2760751"/>
                  </p:ext>
                </p:extLst>
              </p:nvPr>
            </p:nvGraphicFramePr>
            <p:xfrm>
              <a:off x="3911845" y="3832836"/>
              <a:ext cx="5075712" cy="149872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691904">
                      <a:extLst>
                        <a:ext uri="{9D8B030D-6E8A-4147-A177-3AD203B41FA5}">
                          <a16:colId xmlns:a16="http://schemas.microsoft.com/office/drawing/2014/main" val="3947617162"/>
                        </a:ext>
                      </a:extLst>
                    </a:gridCol>
                    <a:gridCol w="1691904">
                      <a:extLst>
                        <a:ext uri="{9D8B030D-6E8A-4147-A177-3AD203B41FA5}">
                          <a16:colId xmlns:a16="http://schemas.microsoft.com/office/drawing/2014/main" val="3276631794"/>
                        </a:ext>
                      </a:extLst>
                    </a:gridCol>
                    <a:gridCol w="1691904">
                      <a:extLst>
                        <a:ext uri="{9D8B030D-6E8A-4147-A177-3AD203B41FA5}">
                          <a16:colId xmlns:a16="http://schemas.microsoft.com/office/drawing/2014/main" val="29615199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T" dirty="0"/>
                            <a:t>Number Game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T" dirty="0"/>
                            <a:t>Syllable Game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7924510"/>
                      </a:ext>
                    </a:extLst>
                  </a:tr>
                  <a:tr h="386207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Divertimento (Q1)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00000" r="-100746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174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Engagement (Q3)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3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Familiarità (Q9)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50210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94049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19" y="11873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1264231" y="1274269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30" y="1472322"/>
            <a:ext cx="1221997" cy="11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5579244" y="3354649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93" y="3832836"/>
            <a:ext cx="1042464" cy="10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A8FFC2-9615-0D40-90C4-22EB84331A2B}"/>
              </a:ext>
            </a:extLst>
          </p:cNvPr>
          <p:cNvGraphicFramePr>
            <a:graphicFrameLocks noGrp="1"/>
          </p:cNvGraphicFramePr>
          <p:nvPr/>
        </p:nvGraphicFramePr>
        <p:xfrm>
          <a:off x="204326" y="1716689"/>
          <a:ext cx="5174739" cy="1959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4913">
                  <a:extLst>
                    <a:ext uri="{9D8B030D-6E8A-4147-A177-3AD203B41FA5}">
                      <a16:colId xmlns:a16="http://schemas.microsoft.com/office/drawing/2014/main" val="2378876847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4170934051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1340046646"/>
                    </a:ext>
                  </a:extLst>
                </a:gridCol>
              </a:tblGrid>
              <a:tr h="476632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Tutorial (Q10)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7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Facilità d’uso (Q7)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1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Intuitività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5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Difficoltà (Q2)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5014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7F19E17-43BF-2B40-90EA-1952ED9774B5}"/>
              </a:ext>
            </a:extLst>
          </p:cNvPr>
          <p:cNvGraphicFramePr>
            <a:graphicFrameLocks noGrp="1"/>
          </p:cNvGraphicFramePr>
          <p:nvPr/>
        </p:nvGraphicFramePr>
        <p:xfrm>
          <a:off x="3911845" y="3832836"/>
          <a:ext cx="507571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1904">
                  <a:extLst>
                    <a:ext uri="{9D8B030D-6E8A-4147-A177-3AD203B41FA5}">
                      <a16:colId xmlns:a16="http://schemas.microsoft.com/office/drawing/2014/main" val="3947617162"/>
                    </a:ext>
                  </a:extLst>
                </a:gridCol>
                <a:gridCol w="1691904">
                  <a:extLst>
                    <a:ext uri="{9D8B030D-6E8A-4147-A177-3AD203B41FA5}">
                      <a16:colId xmlns:a16="http://schemas.microsoft.com/office/drawing/2014/main" val="3276631794"/>
                    </a:ext>
                  </a:extLst>
                </a:gridCol>
                <a:gridCol w="1691904">
                  <a:extLst>
                    <a:ext uri="{9D8B030D-6E8A-4147-A177-3AD203B41FA5}">
                      <a16:colId xmlns:a16="http://schemas.microsoft.com/office/drawing/2014/main" val="2961519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2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Divertimento (Q1)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174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Engagement (Q3)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31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Familiarità (Q9)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0210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1AFB95C-A508-6040-B200-B27C0D0B4D9D}"/>
              </a:ext>
            </a:extLst>
          </p:cNvPr>
          <p:cNvSpPr/>
          <p:nvPr/>
        </p:nvSpPr>
        <p:spPr>
          <a:xfrm>
            <a:off x="1" y="5226317"/>
            <a:ext cx="5790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 : </a:t>
            </a:r>
          </a:p>
          <a:p>
            <a:r>
              <a:rPr lang="en-IT" dirty="0"/>
              <a:t>Gli utenti target sono bambini, le loro risposte possono essere suscettibili a diversi fattori -&gt; pareri qualitativi</a:t>
            </a:r>
          </a:p>
        </p:txBody>
      </p:sp>
    </p:spTree>
    <p:extLst>
      <p:ext uri="{BB962C8B-B14F-4D97-AF65-F5344CB8AC3E}">
        <p14:creationId xmlns:p14="http://schemas.microsoft.com/office/powerpoint/2010/main" val="2437714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46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439C06-207E-CE42-9B3D-9E314502E282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60038" y="1401828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SUS e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4784B-5BD1-F446-B5A0-702EB90971C9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Syllable Game </a:t>
            </a:r>
          </a:p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64120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3495B-32AA-5144-804D-92F9373B6590}"/>
              </a:ext>
            </a:extLst>
          </p:cNvPr>
          <p:cNvSpPr txBox="1"/>
          <p:nvPr/>
        </p:nvSpPr>
        <p:spPr>
          <a:xfrm>
            <a:off x="320441" y="4618259"/>
            <a:ext cx="323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Cambiamento delle Immagini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B425-357E-0A46-9049-4A390B4C1D9C}"/>
              </a:ext>
            </a:extLst>
          </p:cNvPr>
          <p:cNvSpPr txBox="1"/>
          <p:nvPr/>
        </p:nvSpPr>
        <p:spPr>
          <a:xfrm>
            <a:off x="512005" y="4179151"/>
            <a:ext cx="242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Colloqui e test sui clinici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40252-4636-3C48-99C3-24F40E35FB0F}"/>
              </a:ext>
            </a:extLst>
          </p:cNvPr>
          <p:cNvSpPr txBox="1"/>
          <p:nvPr/>
        </p:nvSpPr>
        <p:spPr>
          <a:xfrm>
            <a:off x="320441" y="5072670"/>
            <a:ext cx="425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Riduzione degli stimoli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Calibrazione del settaggio della difficoltà</a:t>
            </a:r>
          </a:p>
        </p:txBody>
      </p:sp>
      <p:pic>
        <p:nvPicPr>
          <p:cNvPr id="23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70DECB3-7665-CC49-B398-39628DFA4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1" t="14444" r="20104" b="7037"/>
          <a:stretch/>
        </p:blipFill>
        <p:spPr>
          <a:xfrm>
            <a:off x="5115757" y="4680036"/>
            <a:ext cx="1408972" cy="1038965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pic>
        <p:nvPicPr>
          <p:cNvPr id="24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822288D-5472-6C49-A3FE-7046E8141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7572317" y="4650970"/>
            <a:ext cx="1538098" cy="1097095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0189E9-0804-FD45-B1D2-F37E857CB31C}"/>
              </a:ext>
            </a:extLst>
          </p:cNvPr>
          <p:cNvCxnSpPr>
            <a:cxnSpLocks/>
          </p:cNvCxnSpPr>
          <p:nvPr/>
        </p:nvCxnSpPr>
        <p:spPr>
          <a:xfrm>
            <a:off x="6805408" y="5202163"/>
            <a:ext cx="536713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5DF8733-9C5E-1C41-8DCE-BEBAB3A68540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53C92F-1ACA-9E49-B885-9E17431D057C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37809C-5842-AA49-B47A-5781A3874C87}"/>
              </a:ext>
            </a:extLst>
          </p:cNvPr>
          <p:cNvSpPr txBox="1"/>
          <p:nvPr/>
        </p:nvSpPr>
        <p:spPr>
          <a:xfrm>
            <a:off x="2360038" y="1401828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SUS e pareri qualitativi: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470BF-0961-BB44-B328-5D395EBC8932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6FFC94-DD10-634A-A8FC-18BAF8A052CE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Syllable Game </a:t>
            </a:r>
          </a:p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4F8D2A-4770-9746-9862-97940DEBED33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4624D9-3565-E54F-8A83-5C33990D914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717199-172C-3B4F-9B00-CD2194CE3745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9E72D1-9C2B-9148-B4E1-2222100283F2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26D70D-F31F-1E47-86E6-EE224F7C4A5E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18828E9-5F38-9448-8FEC-0FE168D405A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28A57D9-4914-E149-B6BF-491129B7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E13A9A-2ABC-CF41-86A9-C92B4629AD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40DCF8BC-0F0B-DE4C-9ACB-5E72028ACE1A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17834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4" y="1713283"/>
            <a:ext cx="1011727" cy="103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1979815" y="2088550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2729453"/>
            <a:ext cx="1722031" cy="109399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1313173"/>
            <a:ext cx="1669073" cy="124553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14" y="2292522"/>
            <a:ext cx="1277874" cy="873862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94" y="2294015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3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61" y="4355162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56836-E412-7F46-9239-88A896C946B2}"/>
              </a:ext>
            </a:extLst>
          </p:cNvPr>
          <p:cNvSpPr txBox="1"/>
          <p:nvPr/>
        </p:nvSpPr>
        <p:spPr>
          <a:xfrm>
            <a:off x="288522" y="4138694"/>
            <a:ext cx="37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Impiego integrale dei nostri giochi nelle attività didattiche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F4B8-7BA7-A846-8F00-12A854408515}"/>
              </a:ext>
            </a:extLst>
          </p:cNvPr>
          <p:cNvSpPr txBox="1"/>
          <p:nvPr/>
        </p:nvSpPr>
        <p:spPr>
          <a:xfrm>
            <a:off x="297390" y="4835679"/>
            <a:ext cx="3852530" cy="79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/>
              <a:t>Allenamento </a:t>
            </a:r>
            <a:r>
              <a:rPr lang="en-IT" sz="1600" dirty="0"/>
              <a:t>delle abilità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Ausilio </a:t>
            </a:r>
            <a:r>
              <a:rPr lang="en-IT" sz="1600"/>
              <a:t>all’identificazione di</a:t>
            </a:r>
            <a:r>
              <a:rPr lang="it-IT" sz="1600" dirty="0"/>
              <a:t> </a:t>
            </a:r>
            <a:r>
              <a:rPr lang="en-IT" sz="1600"/>
              <a:t>studenti </a:t>
            </a:r>
            <a:r>
              <a:rPr lang="en-IT" sz="1600" dirty="0"/>
              <a:t>DSA</a:t>
            </a:r>
          </a:p>
        </p:txBody>
      </p:sp>
      <p:pic>
        <p:nvPicPr>
          <p:cNvPr id="15" name="Immagine 12">
            <a:extLst>
              <a:ext uri="{FF2B5EF4-FFF2-40B4-BE49-F238E27FC236}">
                <a16:creationId xmlns:a16="http://schemas.microsoft.com/office/drawing/2014/main" id="{E45BEFCD-EF1C-E148-B099-FAE04D78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4" y="1713283"/>
            <a:ext cx="1011727" cy="1034932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D282F736-1F00-4047-B96F-BEB453EB003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17" name="Straight Arrow Connector 6">
            <a:extLst>
              <a:ext uri="{FF2B5EF4-FFF2-40B4-BE49-F238E27FC236}">
                <a16:creationId xmlns:a16="http://schemas.microsoft.com/office/drawing/2014/main" id="{B47F1A12-9B12-1345-8521-FAC485B80DEB}"/>
              </a:ext>
            </a:extLst>
          </p:cNvPr>
          <p:cNvCxnSpPr/>
          <p:nvPr/>
        </p:nvCxnSpPr>
        <p:spPr>
          <a:xfrm>
            <a:off x="1979815" y="2088550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28F2B6-813A-FB40-9730-41F5164A89BA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DFE0A771-20F7-C64D-B229-580F9BCC2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2729453"/>
            <a:ext cx="1722031" cy="109399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B3443E8D-78D1-E44E-87DC-4D269AF39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1313173"/>
            <a:ext cx="1669073" cy="1245536"/>
          </a:xfrm>
          <a:prstGeom prst="rect">
            <a:avLst/>
          </a:prstGeom>
        </p:spPr>
      </p:pic>
      <p:pic>
        <p:nvPicPr>
          <p:cNvPr id="22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689847A0-E828-FE4C-BBC1-2AF2957F6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14" y="2292522"/>
            <a:ext cx="1277874" cy="873862"/>
          </a:xfrm>
          <a:prstGeom prst="rect">
            <a:avLst/>
          </a:prstGeom>
        </p:spPr>
      </p:pic>
      <p:pic>
        <p:nvPicPr>
          <p:cNvPr id="23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8067411E-C850-6E4A-8275-F046B373D4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94" y="2294015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1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Dove ci siamo lasciati…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Immagine 2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C25DC1-FEBB-2A4B-8542-C78AD6688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186"/>
            <a:ext cx="9144000" cy="4856719"/>
          </a:xfrm>
          <a:prstGeom prst="rect">
            <a:avLst/>
          </a:prstGeom>
        </p:spPr>
      </p:pic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0" y="2706627"/>
            <a:ext cx="5230132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1653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67532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662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it-IT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Bibliografia e </a:t>
            </a:r>
            <a:r>
              <a:rPr lang="it-IT" sz="2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sitografia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81F447-9366-254D-B59C-632A0BAAF0D2}"/>
              </a:ext>
            </a:extLst>
          </p:cNvPr>
          <p:cNvSpPr txBox="1"/>
          <p:nvPr/>
        </p:nvSpPr>
        <p:spPr>
          <a:xfrm>
            <a:off x="453539" y="1564479"/>
            <a:ext cx="8250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i="1" dirty="0">
                <a:hlinkClick r:id="rId3" tooltip="https://www.nngroup.com/articles/ten-usability-heuristic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https://www.nngroup.com/articles/ten-usability-heuristics/</a:t>
            </a:r>
            <a:endParaRPr lang="it-IT" i="1" dirty="0"/>
          </a:p>
          <a:p>
            <a:pPr marL="285750" indent="-285750">
              <a:buFontTx/>
              <a:buChar char="-"/>
            </a:pPr>
            <a:r>
              <a:rPr lang="it-IT" i="1" dirty="0">
                <a:hlinkClick r:id="rId4" tooltip="https://www.usability.gov/how-to-and-tools/methods/system-usability-scal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https://www.usability.gov/how-to-and--tools/methods/system-usability-scale.html</a:t>
            </a:r>
            <a:endParaRPr lang="it-IT" i="1" dirty="0"/>
          </a:p>
          <a:p>
            <a:pPr marL="285750" indent="-285750">
              <a:buFontTx/>
              <a:buChar char="-"/>
            </a:pPr>
            <a:r>
              <a:rPr lang="it-IT" i="1" dirty="0" err="1"/>
              <a:t>https</a:t>
            </a:r>
            <a:r>
              <a:rPr lang="it-IT" i="1" dirty="0"/>
              <a:t>://</a:t>
            </a:r>
            <a:r>
              <a:rPr lang="it-IT" i="1" dirty="0" err="1"/>
              <a:t>www.flaticon.com</a:t>
            </a:r>
            <a:r>
              <a:rPr lang="it-IT" i="1" dirty="0"/>
              <a:t>/</a:t>
            </a:r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300725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5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…dove siamo arrivati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E948761-71C6-455E-8037-125619145042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</TotalTime>
  <Words>2332</Words>
  <Application>Microsoft Macintosh PowerPoint</Application>
  <PresentationFormat>Presentazione su schermo (4:3)</PresentationFormat>
  <Paragraphs>466</Paragraphs>
  <Slides>42</Slides>
  <Notes>23</Notes>
  <HiddenSlides>3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Dove ci siamo lasciati…</vt:lpstr>
      <vt:lpstr>…dove siamo arrivati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Usabilità (SUS)</vt:lpstr>
      <vt:lpstr>Questionari di Usabilità (SUS)</vt:lpstr>
      <vt:lpstr>Questionari di Usabilità (SUS)</vt:lpstr>
      <vt:lpstr>Questionari di Usabilità (SUS)</vt:lpstr>
      <vt:lpstr>Questionari di Usabilità per Bambini</vt:lpstr>
      <vt:lpstr>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Punteggi SUS</vt:lpstr>
      <vt:lpstr>Number Game Questionari di Usabilità per Bambini</vt:lpstr>
      <vt:lpstr>Number Game Questionari di Usabilità per Bambini</vt:lpstr>
      <vt:lpstr>Syllable Game Punteggi SUS</vt:lpstr>
      <vt:lpstr>Syllable Game - Impostazioni Questionario SUS per Docenti</vt:lpstr>
      <vt:lpstr>Number Game - Impostazioni Questionario SUS per Docenti</vt:lpstr>
      <vt:lpstr>Syllable Game e Number Game - Impostazioni Questionario SUS per Docenti</vt:lpstr>
      <vt:lpstr>Syllable Game e Number Game - Impostazioni Questionario SUS per Docenti</vt:lpstr>
      <vt:lpstr>Questionario SUS modificato per Psicologi</vt:lpstr>
      <vt:lpstr>Analisi dei dati</vt:lpstr>
      <vt:lpstr>Analisi dei dati</vt:lpstr>
      <vt:lpstr>Analisi dei dati</vt:lpstr>
      <vt:lpstr>Miglioramenti </vt:lpstr>
      <vt:lpstr>Miglioramenti </vt:lpstr>
      <vt:lpstr>Miglioramenti </vt:lpstr>
      <vt:lpstr>Progetti Futuri</vt:lpstr>
      <vt:lpstr>Progetti Futuri</vt:lpstr>
      <vt:lpstr>Presentazione standard di PowerPoint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98</cp:revision>
  <dcterms:created xsi:type="dcterms:W3CDTF">2021-05-10T14:21:25Z</dcterms:created>
  <dcterms:modified xsi:type="dcterms:W3CDTF">2021-05-31T18:46:24Z</dcterms:modified>
</cp:coreProperties>
</file>